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7F5806-8714-49CF-93AE-CD06272CDE64}" type="datetime1">
              <a:rPr lang="it-IT" smtClean="0"/>
              <a:t>10/02/2022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EE4876-B49E-4EED-AED8-4D5E41BDE93A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47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11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28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747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67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97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8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4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9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924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50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0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98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A1C3381E-D223-4574-ADBA-A806FE627881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1104F1-ABA7-4149-BDB8-CA4E9AF107F9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3A2A418-9007-4396-AD59-EE80FD97D4A5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96A60D7-958D-42D7-9B55-E9B90BEDE047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Casella di tes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Casella di tes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8CA1051D-BE12-455B-B7B1-F48481175009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34EB7-D7CC-4563-927D-B3A6BE03ACB7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3BD61D-C8FD-417D-9334-9C846E891635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77347-572F-45A3-B57F-37004A079E77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86767E37-2CF9-4ACC-BADC-1360C5CB6416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5CFE0A-09CF-49F1-87BA-07964B777484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3F99D48-FBAD-4A7B-BE74-4B4F005F93CF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5F1B84-D47C-4860-90E0-3A67A5E164F8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AADD1-5937-43C4-8711-DF400BFAEA5A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B08F13-063C-4F19-AF2D-08C62746C851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CDFBBB-753E-407C-8C05-EA187271F4CC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3C5AAB-D219-46C2-BC47-4EFA8E8F5736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DFD20-EF79-42D9-B033-47B7E727D2E3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153EC7-C6A3-4140-8C09-2BE7F51541C1}" type="datetime1">
              <a:rPr lang="it-IT" noProof="0" smtClean="0"/>
              <a:t>10/02/2022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880008@stud.unive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ttango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it-IT" sz="5400" dirty="0" err="1"/>
              <a:t>Twitch</a:t>
            </a:r>
            <a:r>
              <a:rPr lang="it-IT" sz="5400" dirty="0"/>
              <a:t> network</a:t>
            </a:r>
            <a:br>
              <a:rPr lang="it-IT" sz="5400" dirty="0"/>
            </a:br>
            <a:r>
              <a:rPr lang="it-IT" sz="5400" dirty="0" err="1"/>
              <a:t>analysis</a:t>
            </a:r>
            <a:endParaRPr lang="it-IT" sz="54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Nicola Aggio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COMMUNITY DETECTION</a:t>
            </a:r>
          </a:p>
        </p:txBody>
      </p:sp>
      <p:pic>
        <p:nvPicPr>
          <p:cNvPr id="9" name="image9.png">
            <a:extLst>
              <a:ext uri="{FF2B5EF4-FFF2-40B4-BE49-F238E27FC236}">
                <a16:creationId xmlns:a16="http://schemas.microsoft.com/office/drawing/2014/main" id="{2C0874E6-60ED-4468-8F73-BBA77260BEF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69481" y="1210733"/>
            <a:ext cx="5500664" cy="54175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484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CONFRONTO DEI CLUSTERS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6B21DA3D-ACA6-41A0-8358-98A4AB10B4F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50159" y="1435100"/>
            <a:ext cx="3935973" cy="4220633"/>
          </a:xfrm>
          <a:prstGeom prst="rect">
            <a:avLst/>
          </a:prstGeom>
          <a:ln/>
        </p:spPr>
      </p:pic>
      <p:pic>
        <p:nvPicPr>
          <p:cNvPr id="11" name="image4.png">
            <a:extLst>
              <a:ext uri="{FF2B5EF4-FFF2-40B4-BE49-F238E27FC236}">
                <a16:creationId xmlns:a16="http://schemas.microsoft.com/office/drawing/2014/main" id="{B3FD05D7-BFD0-44B0-8195-1215559EA36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15767" y="1477434"/>
            <a:ext cx="4332465" cy="41783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7077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CONFRONTO DEI CLUSTERS</a:t>
            </a:r>
          </a:p>
        </p:txBody>
      </p:sp>
      <p:pic>
        <p:nvPicPr>
          <p:cNvPr id="9" name="image14.png">
            <a:extLst>
              <a:ext uri="{FF2B5EF4-FFF2-40B4-BE49-F238E27FC236}">
                <a16:creationId xmlns:a16="http://schemas.microsoft.com/office/drawing/2014/main" id="{09C8BAED-2296-49FA-B82D-CB8F1F96BCA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871634" y="1415415"/>
            <a:ext cx="4927600" cy="46382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0235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MISURAZIONE DELL’OMOFILIA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DC9DB11-CB2E-4042-BF47-A57EE4832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42563"/>
              </p:ext>
            </p:extLst>
          </p:nvPr>
        </p:nvGraphicFramePr>
        <p:xfrm>
          <a:off x="4683510" y="2171700"/>
          <a:ext cx="6231371" cy="15578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21755">
                  <a:extLst>
                    <a:ext uri="{9D8B030D-6E8A-4147-A177-3AD203B41FA5}">
                      <a16:colId xmlns:a16="http://schemas.microsoft.com/office/drawing/2014/main" val="1775406064"/>
                    </a:ext>
                  </a:extLst>
                </a:gridCol>
                <a:gridCol w="3109616">
                  <a:extLst>
                    <a:ext uri="{9D8B030D-6E8A-4147-A177-3AD203B41FA5}">
                      <a16:colId xmlns:a16="http://schemas.microsoft.com/office/drawing/2014/main" val="3771916878"/>
                    </a:ext>
                  </a:extLst>
                </a:gridCol>
              </a:tblGrid>
              <a:tr h="3598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</a:rPr>
                        <a:t>Attributo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</a:rPr>
                        <a:t>Indice di omofilia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2689005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Views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</a:rPr>
                        <a:t>-0,004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320202"/>
                  </a:ext>
                </a:extLst>
              </a:tr>
              <a:tr h="283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Days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</a:rPr>
                        <a:t>-0,020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37493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Partner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0,006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487026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Mature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</a:rPr>
                        <a:t>0,006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4353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717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MISURAZIONE DELL’OMOFILIA</a:t>
            </a:r>
          </a:p>
        </p:txBody>
      </p:sp>
      <p:pic>
        <p:nvPicPr>
          <p:cNvPr id="7" name="image17.png">
            <a:extLst>
              <a:ext uri="{FF2B5EF4-FFF2-40B4-BE49-F238E27FC236}">
                <a16:creationId xmlns:a16="http://schemas.microsoft.com/office/drawing/2014/main" id="{7308062C-E48F-425A-A6EB-3DCB3A51830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477516" y="1215065"/>
            <a:ext cx="4117927" cy="4509951"/>
          </a:xfrm>
          <a:prstGeom prst="rect">
            <a:avLst/>
          </a:prstGeom>
          <a:ln/>
        </p:spPr>
      </p:pic>
      <p:pic>
        <p:nvPicPr>
          <p:cNvPr id="9" name="image11.png">
            <a:extLst>
              <a:ext uri="{FF2B5EF4-FFF2-40B4-BE49-F238E27FC236}">
                <a16:creationId xmlns:a16="http://schemas.microsoft.com/office/drawing/2014/main" id="{029AF050-6248-47AB-9C94-0345B4E89740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66566" y="1246250"/>
            <a:ext cx="4305934" cy="44475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94051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194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BIBLIOGRAFIA E CONTATTI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78671A-30D3-4227-85B9-EC3148C78B84}"/>
              </a:ext>
            </a:extLst>
          </p:cNvPr>
          <p:cNvSpPr txBox="1"/>
          <p:nvPr/>
        </p:nvSpPr>
        <p:spPr>
          <a:xfrm>
            <a:off x="5339798" y="1807632"/>
            <a:ext cx="61764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+mj-lt"/>
              </a:rPr>
              <a:t>● Appunti delle lezioni di Social Network Analysis A.A. 2021-2022 tenute dalla professoressa Fabiana Zollo; </a:t>
            </a: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+mj-lt"/>
              </a:rPr>
              <a:t>● Sezione “Social Network Analysis Project” (SNAP) dell’Università di Stanford: </a:t>
            </a:r>
            <a:r>
              <a:rPr lang="it-IT" sz="1800" b="0" i="0" u="none" strike="noStrike" baseline="0" dirty="0">
                <a:solidFill>
                  <a:srgbClr val="0462C1"/>
                </a:solidFill>
                <a:latin typeface="+mj-lt"/>
              </a:rPr>
              <a:t>http://snap.stanford.edu/data/twitch-social-networks.html </a:t>
            </a: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+mj-lt"/>
              </a:rPr>
              <a:t>● Documentazione di R: </a:t>
            </a:r>
            <a:r>
              <a:rPr lang="it-IT" sz="1800" b="0" i="0" u="none" strike="noStrike" baseline="0" dirty="0">
                <a:solidFill>
                  <a:srgbClr val="0462C1"/>
                </a:solidFill>
                <a:latin typeface="+mj-lt"/>
              </a:rPr>
              <a:t>https://www.rdocumentation.org </a:t>
            </a: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+mj-lt"/>
              </a:rPr>
              <a:t>● Documentazione della libreria “</a:t>
            </a:r>
            <a:r>
              <a:rPr lang="it-IT" sz="1800" b="0" i="0" u="none" strike="noStrike" baseline="0" dirty="0" err="1">
                <a:solidFill>
                  <a:srgbClr val="000000"/>
                </a:solidFill>
                <a:latin typeface="+mj-lt"/>
              </a:rPr>
              <a:t>igraph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+mj-lt"/>
              </a:rPr>
              <a:t>”: </a:t>
            </a:r>
            <a:r>
              <a:rPr lang="it-IT" sz="1800" b="0" i="0" u="none" strike="noStrike" baseline="0" dirty="0">
                <a:solidFill>
                  <a:srgbClr val="0462C1"/>
                </a:solidFill>
                <a:latin typeface="+mj-lt"/>
              </a:rPr>
              <a:t>https://igraph.org/r/html/latest 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Email: </a:t>
            </a:r>
            <a:r>
              <a:rPr lang="it-IT" dirty="0">
                <a:latin typeface="+mj-lt"/>
                <a:hlinkClick r:id="rId4"/>
              </a:rPr>
              <a:t>880008@stud.unive.it</a:t>
            </a:r>
            <a:endParaRPr lang="it-IT" dirty="0">
              <a:latin typeface="+mj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008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933706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OVERVIEW DELL’ANALISI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2000" dirty="0"/>
              <a:t>Obiettivo: sviluppo di un’analisi originale di una rete sociale, utilizzando metodi e strumenti analizzati durante il corso;</a:t>
            </a:r>
          </a:p>
          <a:p>
            <a:pPr rtl="0">
              <a:lnSpc>
                <a:spcPct val="100000"/>
              </a:lnSpc>
            </a:pPr>
            <a:r>
              <a:rPr lang="it-IT" sz="2000" dirty="0"/>
              <a:t>Svolgimento: l’analisi è condotta seguendo quattro step: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1600" dirty="0"/>
              <a:t>Visualizzazione della rete e delle informazioni utili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1600" dirty="0"/>
              <a:t>Misurazione della centralità dei nodi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1600" dirty="0"/>
              <a:t>Community </a:t>
            </a:r>
            <a:r>
              <a:rPr lang="it-IT" sz="1600" dirty="0" err="1"/>
              <a:t>detection</a:t>
            </a:r>
            <a:endParaRPr lang="it-IT" sz="1600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it-IT" sz="1600" dirty="0"/>
              <a:t>Misurazione dell’omofilia</a:t>
            </a:r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2733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VISUALIZZAZIONE RETE</a:t>
            </a:r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C4412706-EEC2-4FB8-8483-D0FF27C5DA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5589564" y="1371601"/>
            <a:ext cx="5926667" cy="53908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2639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2733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INFORMAZIONI UTILI</a:t>
            </a:r>
          </a:p>
        </p:txBody>
      </p:sp>
      <p:graphicFrame>
        <p:nvGraphicFramePr>
          <p:cNvPr id="11" name="Segnaposto contenuto 10">
            <a:extLst>
              <a:ext uri="{FF2B5EF4-FFF2-40B4-BE49-F238E27FC236}">
                <a16:creationId xmlns:a16="http://schemas.microsoft.com/office/drawing/2014/main" id="{8ADA7065-F4DB-4541-8948-8783062D6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62993"/>
              </p:ext>
            </p:extLst>
          </p:nvPr>
        </p:nvGraphicFramePr>
        <p:xfrm>
          <a:off x="5334000" y="2091267"/>
          <a:ext cx="6151033" cy="2247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91266">
                  <a:extLst>
                    <a:ext uri="{9D8B030D-6E8A-4147-A177-3AD203B41FA5}">
                      <a16:colId xmlns:a16="http://schemas.microsoft.com/office/drawing/2014/main" val="3628060406"/>
                    </a:ext>
                  </a:extLst>
                </a:gridCol>
                <a:gridCol w="3059767">
                  <a:extLst>
                    <a:ext uri="{9D8B030D-6E8A-4147-A177-3AD203B41FA5}">
                      <a16:colId xmlns:a16="http://schemas.microsoft.com/office/drawing/2014/main" val="1459956485"/>
                    </a:ext>
                  </a:extLst>
                </a:gridCol>
              </a:tblGrid>
              <a:tr h="6350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</a:rPr>
                        <a:t>Numero di nodi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1.912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6149655"/>
                  </a:ext>
                </a:extLst>
              </a:tr>
              <a:tr h="561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</a:rPr>
                        <a:t>Numero di archi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</a:rPr>
                        <a:t>31.299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941372"/>
                  </a:ext>
                </a:extLst>
              </a:tr>
              <a:tr h="5735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>
                          <a:effectLst/>
                        </a:rPr>
                        <a:t>Densità</a:t>
                      </a:r>
                      <a:endParaRPr lang="it-IT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</a:rPr>
                        <a:t>0,017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17076"/>
                  </a:ext>
                </a:extLst>
              </a:tr>
              <a:tr h="4777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 err="1">
                          <a:effectLst/>
                        </a:rPr>
                        <a:t>Average</a:t>
                      </a:r>
                      <a:r>
                        <a:rPr lang="it-IT" sz="1400" b="1" dirty="0">
                          <a:effectLst/>
                        </a:rPr>
                        <a:t> clustering </a:t>
                      </a:r>
                      <a:r>
                        <a:rPr lang="it-IT" sz="1400" b="1" dirty="0" err="1">
                          <a:effectLst/>
                        </a:rPr>
                        <a:t>coefficient</a:t>
                      </a:r>
                      <a:endParaRPr lang="it-IT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</a:rPr>
                        <a:t>0,131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12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1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2733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INFORMAZIONI UTILI</a:t>
            </a:r>
          </a:p>
        </p:txBody>
      </p:sp>
      <p:pic>
        <p:nvPicPr>
          <p:cNvPr id="9" name="image6.png">
            <a:extLst>
              <a:ext uri="{FF2B5EF4-FFF2-40B4-BE49-F238E27FC236}">
                <a16:creationId xmlns:a16="http://schemas.microsoft.com/office/drawing/2014/main" id="{1F056D7B-E3E7-4FEA-91A7-3E8912760D3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1299" y="1807632"/>
            <a:ext cx="4672165" cy="44130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7396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2733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MISURE DI </a:t>
            </a:r>
            <a:r>
              <a:rPr lang="it-IT" dirty="0" err="1"/>
              <a:t>CENTRALITà</a:t>
            </a:r>
            <a:endParaRPr lang="it-IT" dirty="0"/>
          </a:p>
        </p:txBody>
      </p:sp>
      <p:pic>
        <p:nvPicPr>
          <p:cNvPr id="7" name="image13.png">
            <a:extLst>
              <a:ext uri="{FF2B5EF4-FFF2-40B4-BE49-F238E27FC236}">
                <a16:creationId xmlns:a16="http://schemas.microsoft.com/office/drawing/2014/main" id="{3C7BFB2B-B514-4A9B-A6B8-EC84A4782B7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958165" y="1574422"/>
            <a:ext cx="3996267" cy="4161745"/>
          </a:xfrm>
          <a:prstGeom prst="rect">
            <a:avLst/>
          </a:prstGeom>
          <a:ln/>
        </p:spPr>
      </p:pic>
      <p:pic>
        <p:nvPicPr>
          <p:cNvPr id="11" name="image10.png">
            <a:extLst>
              <a:ext uri="{FF2B5EF4-FFF2-40B4-BE49-F238E27FC236}">
                <a16:creationId xmlns:a16="http://schemas.microsoft.com/office/drawing/2014/main" id="{817242C9-3F37-4216-9834-40D0179AA1D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27839" y="1574422"/>
            <a:ext cx="3862818" cy="41243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05433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273305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MISURE DI </a:t>
            </a:r>
            <a:r>
              <a:rPr lang="it-IT" dirty="0" err="1"/>
              <a:t>CENTRALITà</a:t>
            </a:r>
            <a:endParaRPr lang="it-IT" dirty="0"/>
          </a:p>
        </p:txBody>
      </p:sp>
      <p:pic>
        <p:nvPicPr>
          <p:cNvPr id="9" name="image16.png">
            <a:extLst>
              <a:ext uri="{FF2B5EF4-FFF2-40B4-BE49-F238E27FC236}">
                <a16:creationId xmlns:a16="http://schemas.microsoft.com/office/drawing/2014/main" id="{5FD67C8C-0520-4E8F-B32E-0BC76E4B467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86115" y="1564427"/>
            <a:ext cx="4015830" cy="4184439"/>
          </a:xfrm>
          <a:prstGeom prst="rect">
            <a:avLst/>
          </a:prstGeom>
          <a:ln/>
        </p:spPr>
      </p:pic>
      <p:pic>
        <p:nvPicPr>
          <p:cNvPr id="13" name="image3.png">
            <a:extLst>
              <a:ext uri="{FF2B5EF4-FFF2-40B4-BE49-F238E27FC236}">
                <a16:creationId xmlns:a16="http://schemas.microsoft.com/office/drawing/2014/main" id="{3EEB977F-E80D-465C-B6AA-8679D59E152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39058" y="1564427"/>
            <a:ext cx="4015829" cy="41844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4952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COMMUNITY DETECTION</a:t>
            </a:r>
          </a:p>
        </p:txBody>
      </p:sp>
      <p:pic>
        <p:nvPicPr>
          <p:cNvPr id="11" name="image8.png">
            <a:extLst>
              <a:ext uri="{FF2B5EF4-FFF2-40B4-BE49-F238E27FC236}">
                <a16:creationId xmlns:a16="http://schemas.microsoft.com/office/drawing/2014/main" id="{B281C1B8-981B-4569-879E-3BE1E7F502F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817505" y="1297473"/>
            <a:ext cx="5452640" cy="52914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0860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tangolo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1" y="87038"/>
            <a:ext cx="7434070" cy="1474330"/>
          </a:xfrm>
        </p:spPr>
        <p:txBody>
          <a:bodyPr rtlCol="0">
            <a:normAutofit/>
          </a:bodyPr>
          <a:lstStyle/>
          <a:p>
            <a:r>
              <a:rPr lang="it-IT" dirty="0"/>
              <a:t>COMMUNITY DETECTION</a:t>
            </a:r>
          </a:p>
        </p:txBody>
      </p:sp>
      <p:pic>
        <p:nvPicPr>
          <p:cNvPr id="7" name="image12.png">
            <a:extLst>
              <a:ext uri="{FF2B5EF4-FFF2-40B4-BE49-F238E27FC236}">
                <a16:creationId xmlns:a16="http://schemas.microsoft.com/office/drawing/2014/main" id="{861E113E-2659-4E55-9AAE-862E3CA3043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93693" y="1209089"/>
            <a:ext cx="5476452" cy="54722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6884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cia di vapore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itch network" id="{F10B1308-392E-467E-8E7B-7B9A9415FD3F}" vid="{EC4D33FB-4E5E-467B-B4D3-4C84DC899B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213</Words>
  <Application>Microsoft Office PowerPoint</Application>
  <PresentationFormat>Widescreen</PresentationFormat>
  <Paragraphs>62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Scia di vapore</vt:lpstr>
      <vt:lpstr>Twitch network analysis</vt:lpstr>
      <vt:lpstr>OVERVIEW DELL’ANALISI</vt:lpstr>
      <vt:lpstr>VISUALIZZAZIONE RETE</vt:lpstr>
      <vt:lpstr>INFORMAZIONI UTILI</vt:lpstr>
      <vt:lpstr>INFORMAZIONI UTILI</vt:lpstr>
      <vt:lpstr>MISURE DI CENTRALITà</vt:lpstr>
      <vt:lpstr>MISURE DI CENTRALITà</vt:lpstr>
      <vt:lpstr>COMMUNITY DETECTION</vt:lpstr>
      <vt:lpstr>COMMUNITY DETECTION</vt:lpstr>
      <vt:lpstr>COMMUNITY DETECTION</vt:lpstr>
      <vt:lpstr>CONFRONTO DEI CLUSTERS</vt:lpstr>
      <vt:lpstr>CONFRONTO DEI CLUSTERS</vt:lpstr>
      <vt:lpstr>MISURAZIONE DELL’OMOFILIA</vt:lpstr>
      <vt:lpstr>MISURAZIONE DELL’OMOFILIA</vt:lpstr>
      <vt:lpstr>BIBLIOGRAFIA E 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Twitch network analysis</dc:title>
  <dc:creator>Nicola</dc:creator>
  <cp:lastModifiedBy>Nicola</cp:lastModifiedBy>
  <cp:revision>6</cp:revision>
  <dcterms:created xsi:type="dcterms:W3CDTF">2022-02-09T11:01:28Z</dcterms:created>
  <dcterms:modified xsi:type="dcterms:W3CDTF">2022-02-10T07:48:57Z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